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61" r:id="rId3"/>
    <p:sldId id="374" r:id="rId4"/>
    <p:sldId id="390" r:id="rId5"/>
    <p:sldId id="391" r:id="rId6"/>
    <p:sldId id="409" r:id="rId7"/>
    <p:sldId id="411" r:id="rId8"/>
    <p:sldId id="410" r:id="rId9"/>
    <p:sldId id="413" r:id="rId10"/>
    <p:sldId id="412" r:id="rId11"/>
    <p:sldId id="415" r:id="rId12"/>
    <p:sldId id="414" r:id="rId13"/>
    <p:sldId id="392" r:id="rId14"/>
    <p:sldId id="393" r:id="rId15"/>
    <p:sldId id="394" r:id="rId16"/>
    <p:sldId id="395" r:id="rId17"/>
    <p:sldId id="397" r:id="rId18"/>
    <p:sldId id="396" r:id="rId19"/>
    <p:sldId id="398" r:id="rId20"/>
    <p:sldId id="399" r:id="rId21"/>
    <p:sldId id="400" r:id="rId22"/>
    <p:sldId id="401" r:id="rId23"/>
    <p:sldId id="402" r:id="rId24"/>
    <p:sldId id="354" r:id="rId25"/>
    <p:sldId id="375" r:id="rId26"/>
    <p:sldId id="260" r:id="rId27"/>
    <p:sldId id="280" r:id="rId28"/>
    <p:sldId id="277" r:id="rId29"/>
    <p:sldId id="278" r:id="rId30"/>
    <p:sldId id="279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366" r:id="rId42"/>
    <p:sldId id="367" r:id="rId43"/>
    <p:sldId id="368" r:id="rId44"/>
    <p:sldId id="369" r:id="rId45"/>
    <p:sldId id="372" r:id="rId46"/>
    <p:sldId id="373" r:id="rId47"/>
    <p:sldId id="376" r:id="rId48"/>
    <p:sldId id="377" r:id="rId49"/>
    <p:sldId id="378" r:id="rId50"/>
    <p:sldId id="380" r:id="rId51"/>
    <p:sldId id="381" r:id="rId52"/>
    <p:sldId id="382" r:id="rId53"/>
    <p:sldId id="379" r:id="rId54"/>
    <p:sldId id="370" r:id="rId5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FFCCCC"/>
    <a:srgbClr val="9900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741A70-A851-4154-9C1F-4B3F5E5926CA}" type="datetimeFigureOut">
              <a:rPr lang="ru-RU" smtClean="0"/>
              <a:pPr/>
              <a:t>18.02.2017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F7CE63-F804-450E-B111-0DB9BCB98E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94350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F7CE63-F804-450E-B111-0DB9BCB98E6A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8842E0-EAC5-44B4-B4A0-851E2C4433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0E8CC-DA80-4F70-AF27-8C900F6492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4F7873-6589-4B6C-8366-CE536800DC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7D84B-23C3-4B21-89DC-879DD51ACF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0C664-8294-4A4C-93DC-762A4392A7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02E94-20BA-4646-A7A1-511A6ACF6C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710010-FF45-4F72-8A36-AAAC782DBF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C5982-A03F-4F9C-BF70-488E71BB65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8F0B41-6A19-48A0-89AD-1DF716FD85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2E4D0-47EA-401A-94B9-1DC9B2C04D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B356EE-4E5A-420F-96A5-45C15B4B3F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47A5D5C-1B85-4EF2-9995-A5C257F03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7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gif"/><Relationship Id="rId5" Type="http://schemas.openxmlformats.org/officeDocument/2006/relationships/image" Target="../media/image5.wmf"/><Relationship Id="rId4" Type="http://schemas.openxmlformats.org/officeDocument/2006/relationships/slide" Target="slide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22.xml"/><Relationship Id="rId18" Type="http://schemas.openxmlformats.org/officeDocument/2006/relationships/slide" Target="slide11.xml"/><Relationship Id="rId3" Type="http://schemas.openxmlformats.org/officeDocument/2006/relationships/slide" Target="slide15.xml"/><Relationship Id="rId7" Type="http://schemas.openxmlformats.org/officeDocument/2006/relationships/slide" Target="slide16.xml"/><Relationship Id="rId12" Type="http://schemas.openxmlformats.org/officeDocument/2006/relationships/slide" Target="slide21.xml"/><Relationship Id="rId17" Type="http://schemas.openxmlformats.org/officeDocument/2006/relationships/slide" Target="slide13.xml"/><Relationship Id="rId2" Type="http://schemas.openxmlformats.org/officeDocument/2006/relationships/slide" Target="slide3.xml"/><Relationship Id="rId16" Type="http://schemas.openxmlformats.org/officeDocument/2006/relationships/slide" Target="slide12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20.xml"/><Relationship Id="rId5" Type="http://schemas.openxmlformats.org/officeDocument/2006/relationships/slide" Target="slide9.xml"/><Relationship Id="rId15" Type="http://schemas.openxmlformats.org/officeDocument/2006/relationships/slide" Target="slide14.xml"/><Relationship Id="rId10" Type="http://schemas.openxmlformats.org/officeDocument/2006/relationships/slide" Target="slide19.xml"/><Relationship Id="rId19" Type="http://schemas.openxmlformats.org/officeDocument/2006/relationships/slide" Target="slide6.xml"/><Relationship Id="rId4" Type="http://schemas.openxmlformats.org/officeDocument/2006/relationships/slide" Target="slide2.xml"/><Relationship Id="rId9" Type="http://schemas.openxmlformats.org/officeDocument/2006/relationships/slide" Target="slide18.xml"/><Relationship Id="rId1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13" Type="http://schemas.openxmlformats.org/officeDocument/2006/relationships/slide" Target="slide44.xml"/><Relationship Id="rId18" Type="http://schemas.openxmlformats.org/officeDocument/2006/relationships/slide" Target="slide33.xml"/><Relationship Id="rId3" Type="http://schemas.openxmlformats.org/officeDocument/2006/relationships/slide" Target="slide37.xml"/><Relationship Id="rId21" Type="http://schemas.openxmlformats.org/officeDocument/2006/relationships/slide" Target="slide30.xml"/><Relationship Id="rId7" Type="http://schemas.openxmlformats.org/officeDocument/2006/relationships/slide" Target="slide38.xml"/><Relationship Id="rId12" Type="http://schemas.openxmlformats.org/officeDocument/2006/relationships/slide" Target="slide43.xml"/><Relationship Id="rId17" Type="http://schemas.openxmlformats.org/officeDocument/2006/relationships/slide" Target="slide35.xml"/><Relationship Id="rId2" Type="http://schemas.openxmlformats.org/officeDocument/2006/relationships/slide" Target="slide3.xml"/><Relationship Id="rId16" Type="http://schemas.openxmlformats.org/officeDocument/2006/relationships/slide" Target="slide34.xml"/><Relationship Id="rId20" Type="http://schemas.openxmlformats.org/officeDocument/2006/relationships/slide" Target="slide2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11" Type="http://schemas.openxmlformats.org/officeDocument/2006/relationships/slide" Target="slide42.xml"/><Relationship Id="rId5" Type="http://schemas.openxmlformats.org/officeDocument/2006/relationships/slide" Target="slide31.xml"/><Relationship Id="rId15" Type="http://schemas.openxmlformats.org/officeDocument/2006/relationships/slide" Target="slide36.xml"/><Relationship Id="rId10" Type="http://schemas.openxmlformats.org/officeDocument/2006/relationships/slide" Target="slide41.xml"/><Relationship Id="rId19" Type="http://schemas.openxmlformats.org/officeDocument/2006/relationships/slide" Target="slide28.xml"/><Relationship Id="rId4" Type="http://schemas.openxmlformats.org/officeDocument/2006/relationships/slide" Target="slide2.xml"/><Relationship Id="rId9" Type="http://schemas.openxmlformats.org/officeDocument/2006/relationships/slide" Target="slide40.xml"/><Relationship Id="rId14" Type="http://schemas.openxmlformats.org/officeDocument/2006/relationships/slide" Target="slide3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2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ChangeArrowheads="1"/>
          </p:cNvSpPr>
          <p:nvPr/>
        </p:nvSpPr>
        <p:spPr bwMode="auto">
          <a:xfrm>
            <a:off x="2952750" y="395288"/>
            <a:ext cx="6443663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Monotype Corsiva" pitchFamily="66" charset="0"/>
              </a:rPr>
              <a:t>«Все мы пассажиры одного корабля по имени «Земля», и пересесть из него просто некуда»</a:t>
            </a:r>
          </a:p>
        </p:txBody>
      </p:sp>
      <p:pic>
        <p:nvPicPr>
          <p:cNvPr id="2051" name="Picture 5" descr="j01740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3429000"/>
            <a:ext cx="3203575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Rectangle 7"/>
          <p:cNvSpPr>
            <a:spLocks noChangeArrowheads="1"/>
          </p:cNvSpPr>
          <p:nvPr/>
        </p:nvSpPr>
        <p:spPr bwMode="auto">
          <a:xfrm>
            <a:off x="4859338" y="1341438"/>
            <a:ext cx="38766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i="1" dirty="0">
                <a:solidFill>
                  <a:srgbClr val="7030A0"/>
                </a:solidFill>
              </a:rPr>
              <a:t>Антуан де </a:t>
            </a:r>
            <a:r>
              <a:rPr lang="ru-RU" sz="2000" b="1" i="1" dirty="0" err="1">
                <a:solidFill>
                  <a:srgbClr val="7030A0"/>
                </a:solidFill>
              </a:rPr>
              <a:t>Сент</a:t>
            </a:r>
            <a:r>
              <a:rPr lang="ru-RU" sz="2000" b="1" i="1" dirty="0">
                <a:solidFill>
                  <a:srgbClr val="7030A0"/>
                </a:solidFill>
              </a:rPr>
              <a:t> – Экзюпери</a:t>
            </a:r>
          </a:p>
        </p:txBody>
      </p:sp>
      <p:sp>
        <p:nvSpPr>
          <p:cNvPr id="2053" name="WordArt 8"/>
          <p:cNvSpPr>
            <a:spLocks noChangeArrowheads="1" noChangeShapeType="1" noTextEdit="1"/>
          </p:cNvSpPr>
          <p:nvPr/>
        </p:nvSpPr>
        <p:spPr bwMode="auto">
          <a:xfrm>
            <a:off x="1186657" y="2241550"/>
            <a:ext cx="7345362" cy="22320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«БЛИЦ - ТУРНИР"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7507288" y="5398625"/>
            <a:ext cx="13306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</a:rPr>
              <a:t>Шеффер</a:t>
            </a:r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3769406" y="2784043"/>
            <a:ext cx="3960813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990033"/>
                </a:solidFill>
                <a:latin typeface="Monotype Corsiva" pitchFamily="66" charset="0"/>
              </a:rPr>
              <a:t>…</a:t>
            </a:r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Ты, человек, люби природу,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Хоть иногда ее жалей.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В увеселительных походах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Не растопчи ее полей!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Не жги ее напропалую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И не исчерпывай до дна, 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И помни истину простую</a:t>
            </a:r>
            <a:r>
              <a:rPr lang="ru-RU" sz="2400" b="1" dirty="0">
                <a:solidFill>
                  <a:srgbClr val="990033"/>
                </a:solidFill>
                <a:latin typeface="Monotype Corsiva" pitchFamily="66" charset="0"/>
              </a:rPr>
              <a:t>: </a:t>
            </a:r>
          </a:p>
          <a:p>
            <a:r>
              <a:rPr lang="ru-RU" sz="2400" b="1" dirty="0">
                <a:solidFill>
                  <a:srgbClr val="7030A0"/>
                </a:solidFill>
                <a:latin typeface="Monotype Corsiva" pitchFamily="66" charset="0"/>
              </a:rPr>
              <a:t>Нас много, а она одна…</a:t>
            </a:r>
          </a:p>
        </p:txBody>
      </p:sp>
      <p:sp>
        <p:nvSpPr>
          <p:cNvPr id="2056" name="Rectangle 11"/>
          <p:cNvSpPr>
            <a:spLocks noChangeArrowheads="1"/>
          </p:cNvSpPr>
          <p:nvPr/>
        </p:nvSpPr>
        <p:spPr bwMode="auto">
          <a:xfrm>
            <a:off x="8145463" y="599281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7" grpId="0"/>
      <p:bldP spid="20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ChangeArrowheads="1" noChangeShapeType="1" noTextEdit="1"/>
          </p:cNvSpPr>
          <p:nvPr/>
        </p:nvSpPr>
        <p:spPr bwMode="auto">
          <a:xfrm>
            <a:off x="179388" y="260350"/>
            <a:ext cx="8785225" cy="2808288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1031396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Вопросы </a:t>
            </a:r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«Блиц - </a:t>
            </a:r>
            <a:r>
              <a:rPr lang="ru-RU" sz="3600" b="1" kern="10" dirty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турнира"</a:t>
            </a:r>
          </a:p>
        </p:txBody>
      </p:sp>
      <p:sp>
        <p:nvSpPr>
          <p:cNvPr id="4099" name="Rectangle 7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1643042" y="1714488"/>
            <a:ext cx="1511300" cy="13684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0" name="Rectangle 9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5429256" y="4572008"/>
            <a:ext cx="1511300" cy="13684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101" name="Picture 11" descr="j0213513">
            <a:hlinkClick r:id="" action="ppaction://noaction"/>
          </p:cNvPr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928802"/>
            <a:ext cx="12477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7" name="Rectangle 2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6215074" y="1714488"/>
            <a:ext cx="1511300" cy="13684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108" name="Picture 21" descr="j024071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72264" y="1857364"/>
            <a:ext cx="781050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9" name="Rectangle 23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4000496" y="1714488"/>
            <a:ext cx="1511300" cy="13684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0" name="Rectangle 30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2643174" y="4572008"/>
            <a:ext cx="1511300" cy="13684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4111" name="Picture 29" descr="j028536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86446" y="4643446"/>
            <a:ext cx="9921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12" name="Picture 8" descr="j028357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00496" y="1928802"/>
            <a:ext cx="1530350" cy="104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5" name="WordArt 34">
            <a:hlinkClick r:id="" action="ppaction://noaction"/>
          </p:cNvPr>
          <p:cNvSpPr>
            <a:spLocks noChangeArrowheads="1" noChangeShapeType="1" noTextEdit="1"/>
          </p:cNvSpPr>
          <p:nvPr/>
        </p:nvSpPr>
        <p:spPr bwMode="auto">
          <a:xfrm>
            <a:off x="714348" y="3500438"/>
            <a:ext cx="2295531" cy="4286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математика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4116" name="WordArt 35"/>
          <p:cNvSpPr>
            <a:spLocks noChangeArrowheads="1" noChangeShapeType="1" noTextEdit="1"/>
          </p:cNvSpPr>
          <p:nvPr/>
        </p:nvSpPr>
        <p:spPr bwMode="auto">
          <a:xfrm>
            <a:off x="3857620" y="3500438"/>
            <a:ext cx="18002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биология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4118" name="WordArt 37"/>
          <p:cNvSpPr>
            <a:spLocks noChangeArrowheads="1" noChangeShapeType="1" noTextEdit="1"/>
          </p:cNvSpPr>
          <p:nvPr/>
        </p:nvSpPr>
        <p:spPr bwMode="auto">
          <a:xfrm>
            <a:off x="6286512" y="3643314"/>
            <a:ext cx="2214578" cy="35719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химия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4119" name="WordArt 38"/>
          <p:cNvSpPr>
            <a:spLocks noChangeArrowheads="1" noChangeShapeType="1" noTextEdit="1"/>
          </p:cNvSpPr>
          <p:nvPr/>
        </p:nvSpPr>
        <p:spPr bwMode="auto">
          <a:xfrm>
            <a:off x="5286380" y="6143644"/>
            <a:ext cx="223202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физика</a:t>
            </a:r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 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4120" name="WordArt 39"/>
          <p:cNvSpPr>
            <a:spLocks noChangeArrowheads="1" noChangeShapeType="1" noTextEdit="1"/>
          </p:cNvSpPr>
          <p:nvPr/>
        </p:nvSpPr>
        <p:spPr bwMode="auto">
          <a:xfrm>
            <a:off x="2571736" y="6143644"/>
            <a:ext cx="1643074" cy="5032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география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pic>
        <p:nvPicPr>
          <p:cNvPr id="4121" name="Picture 24" descr="j0282868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28926" y="4714884"/>
            <a:ext cx="97948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5" descr="j01740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500438"/>
            <a:ext cx="3203575" cy="320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WordArt 8"/>
          <p:cNvSpPr>
            <a:spLocks noChangeArrowheads="1" noChangeShapeType="1" noTextEdit="1"/>
          </p:cNvSpPr>
          <p:nvPr/>
        </p:nvSpPr>
        <p:spPr bwMode="auto">
          <a:xfrm>
            <a:off x="2357438" y="857250"/>
            <a:ext cx="4429125" cy="571500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800004"/>
              </a:avLst>
            </a:prstTxWarp>
          </a:bodyPr>
          <a:lstStyle/>
          <a:p>
            <a:pPr algn="ctr"/>
            <a:r>
              <a:rPr lang="ru-RU" sz="1050" b="1" kern="10" dirty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 1   ТУР</a:t>
            </a:r>
          </a:p>
        </p:txBody>
      </p:sp>
      <p:sp>
        <p:nvSpPr>
          <p:cNvPr id="5124" name="Rectangle 11"/>
          <p:cNvSpPr>
            <a:spLocks noChangeArrowheads="1"/>
          </p:cNvSpPr>
          <p:nvPr/>
        </p:nvSpPr>
        <p:spPr bwMode="auto">
          <a:xfrm>
            <a:off x="8145463" y="599281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5125" name="Picture 8" descr="326159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3571875"/>
            <a:ext cx="2071688" cy="314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6" name="Rectangle 4"/>
          <p:cNvSpPr>
            <a:spLocks noChangeArrowheads="1"/>
          </p:cNvSpPr>
          <p:nvPr/>
        </p:nvSpPr>
        <p:spPr bwMode="auto">
          <a:xfrm>
            <a:off x="428625" y="1857375"/>
            <a:ext cx="81407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990033"/>
                </a:solidFill>
              </a:rPr>
              <a:t>Представление команд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3" action="ppaction://hlinksldjump"/>
              </a:rPr>
              <a:t>11</a:t>
            </a:r>
            <a:endParaRPr lang="ru-RU" sz="5400" b="1" u="sng" dirty="0"/>
          </a:p>
        </p:txBody>
      </p:sp>
      <p:sp>
        <p:nvSpPr>
          <p:cNvPr id="1638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WordArt 6"/>
          <p:cNvSpPr>
            <a:spLocks noChangeArrowheads="1" noChangeShapeType="1" noTextEdit="1"/>
          </p:cNvSpPr>
          <p:nvPr/>
        </p:nvSpPr>
        <p:spPr bwMode="auto">
          <a:xfrm>
            <a:off x="395288" y="549275"/>
            <a:ext cx="8351837" cy="2016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974852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Физика - математика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16389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58888" y="335756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 smtClean="0">
                <a:hlinkClick r:id="rId5" action="ppaction://hlinksldjump"/>
              </a:rPr>
              <a:t>5</a:t>
            </a:r>
            <a:endParaRPr lang="ru-RU" sz="5400" b="1" u="sng" dirty="0"/>
          </a:p>
        </p:txBody>
      </p:sp>
      <p:sp>
        <p:nvSpPr>
          <p:cNvPr id="16390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050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6" action="ppaction://hlinksldjump"/>
              </a:rPr>
              <a:t>1</a:t>
            </a:r>
            <a:endParaRPr lang="ru-RU" sz="5400" b="1" dirty="0"/>
          </a:p>
        </p:txBody>
      </p:sp>
      <p:sp>
        <p:nvSpPr>
          <p:cNvPr id="16391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7" action="ppaction://hlinksldjump"/>
              </a:rPr>
              <a:t>12</a:t>
            </a:r>
            <a:endParaRPr lang="ru-RU" sz="5400" b="1" dirty="0"/>
          </a:p>
        </p:txBody>
      </p:sp>
      <p:sp>
        <p:nvSpPr>
          <p:cNvPr id="16392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273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8" action="ppaction://hlinksldjump"/>
              </a:rPr>
              <a:t>13</a:t>
            </a:r>
            <a:endParaRPr lang="ru-RU" sz="5400" b="1" dirty="0"/>
          </a:p>
        </p:txBody>
      </p:sp>
      <p:sp>
        <p:nvSpPr>
          <p:cNvPr id="16393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9" action="ppaction://hlinksldjump"/>
              </a:rPr>
              <a:t>14</a:t>
            </a:r>
            <a:endParaRPr lang="ru-RU" sz="5400" b="1" dirty="0"/>
          </a:p>
        </p:txBody>
      </p:sp>
      <p:sp>
        <p:nvSpPr>
          <p:cNvPr id="16394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87900" y="4724400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solidFill>
                  <a:srgbClr val="002060"/>
                </a:solidFill>
                <a:hlinkClick r:id="rId10" action="ppaction://hlinksldjump"/>
              </a:rPr>
              <a:t>15</a:t>
            </a:r>
            <a:endParaRPr lang="ru-RU" sz="5400" b="1" dirty="0">
              <a:solidFill>
                <a:srgbClr val="002060"/>
              </a:solidFill>
            </a:endParaRPr>
          </a:p>
        </p:txBody>
      </p:sp>
      <p:sp>
        <p:nvSpPr>
          <p:cNvPr id="16395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4724400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11" action="ppaction://hlinksldjump"/>
              </a:rPr>
              <a:t>16</a:t>
            </a:r>
            <a:endParaRPr lang="ru-RU" sz="5400" b="1" dirty="0"/>
          </a:p>
        </p:txBody>
      </p:sp>
      <p:sp>
        <p:nvSpPr>
          <p:cNvPr id="16396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48488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12" action="ppaction://hlinksldjump"/>
              </a:rPr>
              <a:t>17</a:t>
            </a:r>
            <a:endParaRPr lang="ru-RU" sz="5400" b="1" dirty="0"/>
          </a:p>
        </p:txBody>
      </p:sp>
      <p:sp>
        <p:nvSpPr>
          <p:cNvPr id="1639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027988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13" action="ppaction://hlinksldjump"/>
              </a:rPr>
              <a:t>18</a:t>
            </a:r>
            <a:endParaRPr lang="ru-RU" sz="5400" b="1" dirty="0"/>
          </a:p>
        </p:txBody>
      </p:sp>
      <p:sp>
        <p:nvSpPr>
          <p:cNvPr id="16398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3355975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4" action="ppaction://hlinksldjump"/>
              </a:rPr>
              <a:t>6</a:t>
            </a:r>
            <a:endParaRPr lang="ru-RU" sz="5400" b="1" u="sng" dirty="0"/>
          </a:p>
        </p:txBody>
      </p:sp>
      <p:sp>
        <p:nvSpPr>
          <p:cNvPr id="16399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072313" y="34290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5" action="ppaction://hlinksldjump"/>
              </a:rPr>
              <a:t>10</a:t>
            </a:r>
            <a:endParaRPr lang="ru-RU" sz="5400" b="1" u="sng" dirty="0"/>
          </a:p>
        </p:txBody>
      </p:sp>
      <p:sp>
        <p:nvSpPr>
          <p:cNvPr id="16400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16463" y="3355975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6" action="ppaction://hlinksldjump"/>
              </a:rPr>
              <a:t>8</a:t>
            </a:r>
            <a:endParaRPr lang="ru-RU" sz="5400" b="1" u="sng" dirty="0"/>
          </a:p>
        </p:txBody>
      </p:sp>
      <p:sp>
        <p:nvSpPr>
          <p:cNvPr id="16401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8988" y="3357563"/>
            <a:ext cx="863600" cy="865187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7" action="ppaction://hlinksldjump"/>
              </a:rPr>
              <a:t>9</a:t>
            </a:r>
            <a:endParaRPr lang="ru-RU" sz="5400" b="1" u="sng" dirty="0"/>
          </a:p>
        </p:txBody>
      </p:sp>
      <p:sp>
        <p:nvSpPr>
          <p:cNvPr id="16402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00438" y="3357563"/>
            <a:ext cx="863600" cy="865187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8" action="ppaction://hlinksldjump"/>
              </a:rPr>
              <a:t>7</a:t>
            </a:r>
            <a:endParaRPr lang="ru-RU" sz="5400" b="1" u="sng" dirty="0"/>
          </a:p>
        </p:txBody>
      </p:sp>
      <p:sp>
        <p:nvSpPr>
          <p:cNvPr id="16403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63938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19" action="ppaction://hlinksldjump"/>
              </a:rPr>
              <a:t>2</a:t>
            </a:r>
            <a:endParaRPr lang="ru-RU" sz="5400" b="1" dirty="0"/>
          </a:p>
        </p:txBody>
      </p:sp>
      <p:sp>
        <p:nvSpPr>
          <p:cNvPr id="16404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5" action="ppaction://hlinksldjump"/>
              </a:rPr>
              <a:t>3</a:t>
            </a:r>
            <a:endParaRPr lang="ru-RU" sz="5400" b="1" dirty="0"/>
          </a:p>
        </p:txBody>
      </p:sp>
      <p:sp>
        <p:nvSpPr>
          <p:cNvPr id="16405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300788" y="1916113"/>
            <a:ext cx="863600" cy="865187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20" action="ppaction://hlinksldjump"/>
              </a:rPr>
              <a:t>4</a:t>
            </a:r>
            <a:endParaRPr lang="ru-RU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1.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В коробке лежат карандаши: 6 красных и 9 синих. В темноте берут карандаши, сколько надо взять, чтобы среди них было не менее 2 синих?</a:t>
            </a:r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285852" y="5786454"/>
            <a:ext cx="32164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8 карандашей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01024" y="600076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2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Имеются ромашки, васильки, колокольчики и гвоздики. Составляется букет из трёх цветков. Сколько букетов различных видов можно составить?</a:t>
            </a:r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714480" y="5643578"/>
            <a:ext cx="196579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4 букета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3318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1313">
              <a:spcBef>
                <a:spcPts val="8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6000" b="1" dirty="0">
                <a:solidFill>
                  <a:srgbClr val="990033"/>
                </a:solidFill>
              </a:rPr>
              <a:t>3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На березе росло 9 яблок, </a:t>
            </a:r>
          </a:p>
          <a:p>
            <a:pPr marL="342900" indent="-341313">
              <a:spcBef>
                <a:spcPts val="8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 из них сорвали, одно </a:t>
            </a:r>
          </a:p>
          <a:p>
            <a:pPr marL="342900" indent="-341313">
              <a:spcBef>
                <a:spcPts val="8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40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оклевали </a:t>
            </a:r>
            <a:r>
              <a:rPr lang="ru-RU" sz="40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4000" b="1" i="1" dirty="0" err="1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тицы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marL="342900" indent="-341313">
              <a:spcBef>
                <a:spcPts val="1000"/>
              </a:spcBef>
              <a:buClrTx/>
              <a:buSzPct val="70000"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Сколько яблок осталось</a:t>
            </a:r>
            <a:r>
              <a:rPr lang="ru-RU" sz="48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?</a:t>
            </a:r>
            <a:endParaRPr lang="ru-RU" sz="48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214414" y="5786454"/>
            <a:ext cx="23460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Ни одного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4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Как называться прямая, ограниченная с двух сторон точками?</a:t>
            </a:r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428860" y="5786454"/>
            <a:ext cx="181030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отрезок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5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Как называться прямая, которая имеет начало, но не имеет конца.</a:t>
            </a:r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428860" y="5786454"/>
            <a:ext cx="9252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луч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6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Катя легла спать в 8 часов вечера, а будильник завела на 9 часов утра. Сколько времени она будет спать?</a:t>
            </a:r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428860" y="5786454"/>
            <a:ext cx="91242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час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7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3 точки + 3 отрезка =</a:t>
            </a:r>
          </a:p>
          <a:p>
            <a:endParaRPr lang="ru-RU" sz="4000" dirty="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428860" y="5786454"/>
            <a:ext cx="27640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600" kern="10" dirty="0" smtClean="0">
                <a:ln w="9360" cap="sq">
                  <a:solidFill>
                    <a:srgbClr val="000000"/>
                  </a:solidFill>
                  <a:miter lim="800000"/>
                  <a:headEnd/>
                  <a:tailEnd/>
                </a:ln>
                <a:solidFill>
                  <a:srgbClr val="FFFFCC"/>
                </a:solidFill>
                <a:effectLst>
                  <a:outerShdw dist="38184" dir="2700000" algn="ctr" rotWithShape="0">
                    <a:srgbClr val="000000">
                      <a:alpha val="44031"/>
                    </a:srgbClr>
                  </a:outerShdw>
                </a:effectLst>
                <a:latin typeface="Arial"/>
                <a:cs typeface="Arial"/>
              </a:rPr>
              <a:t>треугольник</a:t>
            </a:r>
            <a:endParaRPr lang="ru-RU" sz="3600" kern="10" dirty="0">
              <a:ln w="9360" cap="sq">
                <a:solidFill>
                  <a:srgbClr val="000000"/>
                </a:solidFill>
                <a:miter lim="800000"/>
                <a:headEnd/>
                <a:tailEnd/>
              </a:ln>
              <a:solidFill>
                <a:srgbClr val="FFFFCC"/>
              </a:solidFill>
              <a:effectLst>
                <a:outerShdw dist="38184" dir="2700000" algn="ctr" rotWithShape="0">
                  <a:srgbClr val="000000">
                    <a:alpha val="44031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8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40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Палку нужно распилить на 16 частей. Сколько потребуется сделать распилов?</a:t>
            </a:r>
            <a:endParaRPr lang="ru-RU" sz="4000" dirty="0"/>
          </a:p>
        </p:txBody>
      </p:sp>
      <p:sp>
        <p:nvSpPr>
          <p:cNvPr id="1741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323850" y="260350"/>
            <a:ext cx="864076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9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3200" b="1" dirty="0" smtClean="0">
                <a:solidFill>
                  <a:srgbClr val="990033"/>
                </a:solidFill>
              </a:rPr>
              <a:t>Первый учитель физики</a:t>
            </a:r>
            <a:endParaRPr lang="ru-RU" sz="3200" b="1" dirty="0">
              <a:solidFill>
                <a:srgbClr val="990033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062288" y="5876925"/>
            <a:ext cx="46528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990033"/>
                </a:solidFill>
              </a:rPr>
              <a:t>«Аристотель» </a:t>
            </a:r>
            <a:endParaRPr lang="ru-RU" sz="4800" b="1" dirty="0">
              <a:solidFill>
                <a:srgbClr val="990033"/>
              </a:solidFill>
            </a:endParaRPr>
          </a:p>
        </p:txBody>
      </p:sp>
      <p:sp>
        <p:nvSpPr>
          <p:cNvPr id="18436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10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Самая большая планета </a:t>
            </a:r>
            <a:endParaRPr lang="ru-RU" sz="4400" dirty="0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57188" y="5805488"/>
            <a:ext cx="7215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990033"/>
                </a:solidFill>
              </a:rPr>
              <a:t>Юпитер</a:t>
            </a:r>
            <a:endParaRPr lang="ru-RU" sz="2800" b="1" dirty="0">
              <a:solidFill>
                <a:srgbClr val="990033"/>
              </a:solidFill>
            </a:endParaRPr>
          </a:p>
        </p:txBody>
      </p:sp>
      <p:sp>
        <p:nvSpPr>
          <p:cNvPr id="19460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11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Распространение запахов связано с: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203575" y="5805488"/>
            <a:ext cx="381200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990033"/>
                </a:solidFill>
              </a:rPr>
              <a:t>Диффузией</a:t>
            </a:r>
            <a:endParaRPr lang="ru-RU" sz="4800" b="1" dirty="0">
              <a:solidFill>
                <a:srgbClr val="990033"/>
              </a:solidFill>
            </a:endParaRPr>
          </a:p>
        </p:txBody>
      </p:sp>
      <p:sp>
        <p:nvSpPr>
          <p:cNvPr id="20484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12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Единица давления в СИ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203575" y="5805488"/>
            <a:ext cx="410080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990033"/>
                </a:solidFill>
              </a:rPr>
              <a:t>Па (Паскаль)</a:t>
            </a:r>
            <a:endParaRPr lang="ru-RU" sz="4800" b="1" dirty="0">
              <a:solidFill>
                <a:srgbClr val="990033"/>
              </a:solidFill>
            </a:endParaRPr>
          </a:p>
        </p:txBody>
      </p:sp>
      <p:sp>
        <p:nvSpPr>
          <p:cNvPr id="21508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13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Ему упало яблоко на голову </a:t>
            </a:r>
            <a:r>
              <a:rPr lang="ru-RU" sz="4400" b="1" dirty="0" smtClean="0">
                <a:solidFill>
                  <a:srgbClr val="990033"/>
                </a:solidFill>
              </a:rPr>
              <a:t>во время отдыха в саду, в следствии чего он открыл закон всемирного тяготения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42875" y="5857875"/>
            <a:ext cx="7572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Исаак Ньютон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253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14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Прибор для измерения электроэнергии в доме?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7188" y="5429250"/>
            <a:ext cx="75723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Счетчик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3556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15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Лампочку изобрел 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786188" y="5857875"/>
            <a:ext cx="2571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Лодыгин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4580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16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Сконструировал ракету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4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10.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Маятники бывают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357422" y="5214950"/>
            <a:ext cx="39290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Пружинные и математические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6628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17.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b="1" dirty="0" smtClean="0">
                <a:solidFill>
                  <a:srgbClr val="990033"/>
                </a:solidFill>
              </a:rPr>
              <a:t>Белый свет разлагается на 7 цветов: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0034" y="4572008"/>
            <a:ext cx="68580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Красный, оранжевый, желтый, зеленый, </a:t>
            </a:r>
            <a:r>
              <a:rPr lang="ru-RU" sz="3600" b="1" dirty="0" err="1" smtClean="0">
                <a:solidFill>
                  <a:srgbClr val="990033"/>
                </a:solidFill>
              </a:rPr>
              <a:t>голубой</a:t>
            </a:r>
            <a:r>
              <a:rPr lang="ru-RU" sz="3600" b="1" dirty="0" smtClean="0">
                <a:solidFill>
                  <a:srgbClr val="990033"/>
                </a:solidFill>
              </a:rPr>
              <a:t>, синий, фиолетовый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7652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18.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3600" b="1" i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Сколько чисел «9» в ряду чисел от 1 до 100?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285852" y="4286257"/>
            <a:ext cx="67151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990033"/>
                </a:solidFill>
              </a:rPr>
              <a:t>11</a:t>
            </a:r>
            <a:endParaRPr lang="ru-RU" sz="4000" b="1" dirty="0">
              <a:solidFill>
                <a:srgbClr val="990033"/>
              </a:solidFill>
            </a:endParaRPr>
          </a:p>
        </p:txBody>
      </p:sp>
      <p:sp>
        <p:nvSpPr>
          <p:cNvPr id="28676" name="AutoShape 6">
            <a:hlinkClick r:id="rId2" action="ppaction://hlinksldjump" highlightClick="1"/>
            <a:hlinkHover r:id="rId3" action="ppaction://hlinksldjump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5" descr="j01740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5072063"/>
            <a:ext cx="16319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11"/>
          <p:cNvSpPr>
            <a:spLocks noChangeArrowheads="1"/>
          </p:cNvSpPr>
          <p:nvPr/>
        </p:nvSpPr>
        <p:spPr bwMode="auto">
          <a:xfrm>
            <a:off x="8145463" y="599281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13316" name="Picture 8" descr="326159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4714875"/>
            <a:ext cx="1571625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50" y="428625"/>
            <a:ext cx="85010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3200" b="1" dirty="0">
                <a:solidFill>
                  <a:srgbClr val="860000"/>
                </a:solidFill>
              </a:rPr>
              <a:t>Расшифруйте таинственное письмо</a:t>
            </a:r>
          </a:p>
          <a:p>
            <a:pPr marL="342900" indent="-342900"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7188" y="1500188"/>
            <a:ext cx="8501062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Б  Е  Л  Е  С  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Е  Р  Е  Т  О  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Г  И  Т  П  О  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!  А  Р  А  Ж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 descr="j0174012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86625" y="5072063"/>
            <a:ext cx="163195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11"/>
          <p:cNvSpPr>
            <a:spLocks noChangeArrowheads="1"/>
          </p:cNvSpPr>
          <p:nvPr/>
        </p:nvSpPr>
        <p:spPr bwMode="auto">
          <a:xfrm>
            <a:off x="8145463" y="5992813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</a:t>
            </a:r>
          </a:p>
        </p:txBody>
      </p:sp>
      <p:pic>
        <p:nvPicPr>
          <p:cNvPr id="14340" name="Picture 8" descr="326159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4714875"/>
            <a:ext cx="1571625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85750" y="428625"/>
            <a:ext cx="8501063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3200" b="1" dirty="0">
                <a:solidFill>
                  <a:srgbClr val="860000"/>
                </a:solidFill>
              </a:rPr>
              <a:t>Расшифруйте таинственное письмо</a:t>
            </a:r>
          </a:p>
          <a:p>
            <a:pPr marL="342900" indent="-342900"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defRPr/>
            </a:pP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57188" y="1500188"/>
            <a:ext cx="8501062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  В  Х  У  Д  Й  Ы  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  З  Д  О  Р  О В 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  Е  Т  М  О  В  О</a:t>
            </a:r>
          </a:p>
          <a:p>
            <a:pPr marL="342900" indent="-342900" algn="ctr">
              <a:defRPr/>
            </a:pPr>
            <a:r>
              <a:rPr lang="ru-RU" sz="4400" b="1" dirty="0">
                <a:solidFill>
                  <a:schemeClr val="accent6">
                    <a:lumMod val="75000"/>
                  </a:schemeClr>
                </a:solidFill>
              </a:rPr>
              <a:t>  Л  Е  З  Д  О  Р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4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3" action="ppaction://hlinksldjump"/>
              </a:rPr>
              <a:t>11</a:t>
            </a:r>
            <a:endParaRPr lang="ru-RU" sz="5400" b="1" u="sng"/>
          </a:p>
        </p:txBody>
      </p:sp>
      <p:sp>
        <p:nvSpPr>
          <p:cNvPr id="16387" name="AutoShape 5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WordArt 6"/>
          <p:cNvSpPr>
            <a:spLocks noChangeArrowheads="1" noChangeShapeType="1" noTextEdit="1"/>
          </p:cNvSpPr>
          <p:nvPr/>
        </p:nvSpPr>
        <p:spPr bwMode="auto">
          <a:xfrm>
            <a:off x="395288" y="549275"/>
            <a:ext cx="8351837" cy="2016125"/>
          </a:xfrm>
          <a:prstGeom prst="rect">
            <a:avLst/>
          </a:prstGeom>
        </p:spPr>
        <p:txBody>
          <a:bodyPr spcFirstLastPara="1" wrap="none" fromWordArt="1">
            <a:prstTxWarp prst="textArchUp">
              <a:avLst>
                <a:gd name="adj" fmla="val 10974852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990033"/>
                  </a:solidFill>
                  <a:round/>
                  <a:headEnd/>
                  <a:tailEnd/>
                </a:ln>
                <a:solidFill>
                  <a:srgbClr val="990033"/>
                </a:solidFill>
                <a:latin typeface="Arial"/>
                <a:cs typeface="Arial"/>
              </a:rPr>
              <a:t>Биология - география</a:t>
            </a:r>
            <a:endParaRPr lang="ru-RU" sz="3600" b="1" kern="10" dirty="0">
              <a:ln w="9525">
                <a:solidFill>
                  <a:srgbClr val="990033"/>
                </a:solidFill>
                <a:round/>
                <a:headEnd/>
                <a:tailEnd/>
              </a:ln>
              <a:solidFill>
                <a:srgbClr val="990033"/>
              </a:solidFill>
              <a:latin typeface="Arial"/>
              <a:cs typeface="Arial"/>
            </a:endParaRPr>
          </a:p>
        </p:txBody>
      </p:sp>
      <p:sp>
        <p:nvSpPr>
          <p:cNvPr id="16389" name="AutoShape 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258888" y="335756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5" action="ppaction://hlinksldjump"/>
              </a:rPr>
              <a:t>5</a:t>
            </a:r>
            <a:endParaRPr lang="ru-RU" sz="5400" b="1" u="sng"/>
          </a:p>
        </p:txBody>
      </p:sp>
      <p:sp>
        <p:nvSpPr>
          <p:cNvPr id="16390" name="AutoShape 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051050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dirty="0">
                <a:hlinkClick r:id="rId6" action="ppaction://hlinksldjump"/>
              </a:rPr>
              <a:t>1</a:t>
            </a:r>
            <a:endParaRPr lang="ru-RU" sz="5400" b="1" dirty="0"/>
          </a:p>
        </p:txBody>
      </p:sp>
      <p:sp>
        <p:nvSpPr>
          <p:cNvPr id="16391" name="AutoShape 1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5478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7" action="ppaction://hlinksldjump"/>
              </a:rPr>
              <a:t>12</a:t>
            </a:r>
            <a:endParaRPr lang="ru-RU" sz="5400" b="1"/>
          </a:p>
        </p:txBody>
      </p:sp>
      <p:sp>
        <p:nvSpPr>
          <p:cNvPr id="16392" name="AutoShape 1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27313" y="47244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8" action="ppaction://hlinksldjump"/>
              </a:rPr>
              <a:t>13</a:t>
            </a:r>
            <a:endParaRPr lang="ru-RU" sz="5400" b="1"/>
          </a:p>
        </p:txBody>
      </p:sp>
      <p:sp>
        <p:nvSpPr>
          <p:cNvPr id="16393" name="AutoShape 1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708400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9" action="ppaction://hlinksldjump"/>
              </a:rPr>
              <a:t>14</a:t>
            </a:r>
            <a:endParaRPr lang="ru-RU" sz="5400" b="1"/>
          </a:p>
        </p:txBody>
      </p:sp>
      <p:sp>
        <p:nvSpPr>
          <p:cNvPr id="16394" name="AutoShape 1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87900" y="4724400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solidFill>
                  <a:srgbClr val="002060"/>
                </a:solidFill>
                <a:hlinkClick r:id="rId10" action="ppaction://hlinksldjump"/>
              </a:rPr>
              <a:t>15</a:t>
            </a:r>
            <a:endParaRPr lang="ru-RU" sz="5400" b="1">
              <a:solidFill>
                <a:srgbClr val="002060"/>
              </a:solidFill>
            </a:endParaRPr>
          </a:p>
        </p:txBody>
      </p:sp>
      <p:sp>
        <p:nvSpPr>
          <p:cNvPr id="16395" name="AutoShape 1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4724400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11" action="ppaction://hlinksldjump"/>
              </a:rPr>
              <a:t>16</a:t>
            </a:r>
            <a:endParaRPr lang="ru-RU" sz="5400" b="1"/>
          </a:p>
        </p:txBody>
      </p:sp>
      <p:sp>
        <p:nvSpPr>
          <p:cNvPr id="16396" name="AutoShape 1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948488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12" action="ppaction://hlinksldjump"/>
              </a:rPr>
              <a:t>17</a:t>
            </a:r>
            <a:endParaRPr lang="ru-RU" sz="5400" b="1"/>
          </a:p>
        </p:txBody>
      </p:sp>
      <p:sp>
        <p:nvSpPr>
          <p:cNvPr id="1639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8027988" y="4724400"/>
            <a:ext cx="863600" cy="865188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13" action="ppaction://hlinksldjump"/>
              </a:rPr>
              <a:t>18</a:t>
            </a:r>
            <a:endParaRPr lang="ru-RU" sz="5400" b="1"/>
          </a:p>
        </p:txBody>
      </p:sp>
      <p:sp>
        <p:nvSpPr>
          <p:cNvPr id="16398" name="AutoShape 1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411413" y="3355975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14" action="ppaction://hlinksldjump"/>
              </a:rPr>
              <a:t>6</a:t>
            </a:r>
            <a:endParaRPr lang="ru-RU" sz="5400" b="1" u="sng"/>
          </a:p>
        </p:txBody>
      </p:sp>
      <p:sp>
        <p:nvSpPr>
          <p:cNvPr id="16399" name="AutoShape 1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7072313" y="3429000"/>
            <a:ext cx="863600" cy="865188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15" action="ppaction://hlinksldjump"/>
              </a:rPr>
              <a:t>10</a:t>
            </a:r>
            <a:endParaRPr lang="ru-RU" sz="5400" b="1" u="sng"/>
          </a:p>
        </p:txBody>
      </p:sp>
      <p:sp>
        <p:nvSpPr>
          <p:cNvPr id="16400" name="AutoShape 1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716463" y="3355975"/>
            <a:ext cx="863600" cy="865188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 dirty="0">
                <a:hlinkClick r:id="rId16" action="ppaction://hlinksldjump"/>
              </a:rPr>
              <a:t>8</a:t>
            </a:r>
            <a:endParaRPr lang="ru-RU" sz="5400" b="1" u="sng" dirty="0"/>
          </a:p>
        </p:txBody>
      </p:sp>
      <p:sp>
        <p:nvSpPr>
          <p:cNvPr id="16401" name="AutoShape 20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8988" y="3357563"/>
            <a:ext cx="863600" cy="865187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17" action="ppaction://hlinksldjump"/>
              </a:rPr>
              <a:t>9</a:t>
            </a:r>
            <a:endParaRPr lang="ru-RU" sz="5400" b="1" u="sng"/>
          </a:p>
        </p:txBody>
      </p:sp>
      <p:sp>
        <p:nvSpPr>
          <p:cNvPr id="16402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00438" y="3357563"/>
            <a:ext cx="863600" cy="865187"/>
          </a:xfrm>
          <a:prstGeom prst="actionButtonBlank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 u="sng">
                <a:hlinkClick r:id="rId18" action="ppaction://hlinksldjump"/>
              </a:rPr>
              <a:t>7</a:t>
            </a:r>
            <a:endParaRPr lang="ru-RU" sz="5400" b="1" u="sng"/>
          </a:p>
        </p:txBody>
      </p:sp>
      <p:sp>
        <p:nvSpPr>
          <p:cNvPr id="16403" name="AutoShape 22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563938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19" action="ppaction://hlinksldjump"/>
              </a:rPr>
              <a:t>2</a:t>
            </a:r>
            <a:endParaRPr lang="ru-RU" sz="5400" b="1"/>
          </a:p>
        </p:txBody>
      </p:sp>
      <p:sp>
        <p:nvSpPr>
          <p:cNvPr id="16404" name="AutoShape 23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076825" y="1916113"/>
            <a:ext cx="863600" cy="865187"/>
          </a:xfrm>
          <a:prstGeom prst="actionButtonBlank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20" action="ppaction://hlinksldjump"/>
              </a:rPr>
              <a:t>3</a:t>
            </a:r>
            <a:endParaRPr lang="ru-RU" sz="5400" b="1"/>
          </a:p>
        </p:txBody>
      </p:sp>
      <p:sp>
        <p:nvSpPr>
          <p:cNvPr id="16405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300788" y="1916113"/>
            <a:ext cx="863600" cy="865187"/>
          </a:xfrm>
          <a:prstGeom prst="actionButtonBlank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5400" b="1">
                <a:hlinkClick r:id="rId21" action="ppaction://hlinksldjump"/>
              </a:rPr>
              <a:t>4</a:t>
            </a:r>
            <a:endParaRPr lang="ru-RU" sz="5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ChangeArrowheads="1"/>
          </p:cNvSpPr>
          <p:nvPr/>
        </p:nvSpPr>
        <p:spPr bwMode="auto">
          <a:xfrm>
            <a:off x="468313" y="476250"/>
            <a:ext cx="8351837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1.</a:t>
            </a:r>
            <a:r>
              <a:rPr lang="ru-RU" b="1">
                <a:solidFill>
                  <a:srgbClr val="990033"/>
                </a:solidFill>
              </a:rPr>
              <a:t>	</a:t>
            </a:r>
            <a:r>
              <a:rPr lang="ru-RU" sz="4000" b="1">
                <a:solidFill>
                  <a:srgbClr val="990033"/>
                </a:solidFill>
              </a:rPr>
              <a:t>Какое животное является     самым крупным из всех существовавших когда-либо на Земле</a:t>
            </a:r>
            <a:endParaRPr lang="ru-RU" sz="4000"/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6027738"/>
            <a:ext cx="71056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990033"/>
                </a:solidFill>
              </a:rPr>
              <a:t>Синий кит: его масса 150 тонн</a:t>
            </a:r>
          </a:p>
        </p:txBody>
      </p:sp>
      <p:sp>
        <p:nvSpPr>
          <p:cNvPr id="1741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323850" y="260350"/>
            <a:ext cx="8640763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2.</a:t>
            </a:r>
            <a:r>
              <a:rPr lang="ru-RU" b="1" dirty="0">
                <a:solidFill>
                  <a:srgbClr val="990033"/>
                </a:solidFill>
              </a:rPr>
              <a:t>	</a:t>
            </a:r>
            <a:r>
              <a:rPr lang="ru-RU" sz="3200" b="1" dirty="0">
                <a:solidFill>
                  <a:srgbClr val="990033"/>
                </a:solidFill>
              </a:rPr>
              <a:t>Есть ли у ветра зубы? Оказывается есть. Этот ветер появляется на горизонте облачком, которое растёт, растёт и с молниеносной скоростью уничтожает весь урожай. Что за «ветер», у которого есть зубы?</a:t>
            </a: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3062288" y="5876925"/>
            <a:ext cx="29432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990033"/>
                </a:solidFill>
              </a:rPr>
              <a:t>Саранча </a:t>
            </a:r>
          </a:p>
        </p:txBody>
      </p:sp>
      <p:sp>
        <p:nvSpPr>
          <p:cNvPr id="1843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4"/>
          <p:cNvSpPr>
            <a:spLocks noChangeArrowheads="1"/>
          </p:cNvSpPr>
          <p:nvPr/>
        </p:nvSpPr>
        <p:spPr bwMode="auto">
          <a:xfrm>
            <a:off x="250825" y="260350"/>
            <a:ext cx="8569325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3.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dirty="0" smtClean="0"/>
              <a:t> Птенцы какой птицы не знают матери? </a:t>
            </a:r>
            <a:endParaRPr lang="ru-RU" sz="4400" dirty="0"/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714348" y="5357826"/>
            <a:ext cx="7215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 smtClean="0">
                <a:solidFill>
                  <a:srgbClr val="990033"/>
                </a:solidFill>
              </a:rPr>
              <a:t>Кукушки</a:t>
            </a:r>
            <a:endParaRPr lang="ru-RU" sz="2800" b="1" dirty="0">
              <a:solidFill>
                <a:srgbClr val="990033"/>
              </a:solidFill>
            </a:endParaRPr>
          </a:p>
        </p:txBody>
      </p:sp>
      <p:sp>
        <p:nvSpPr>
          <p:cNvPr id="19460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4.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4400" b="1">
                <a:solidFill>
                  <a:srgbClr val="990033"/>
                </a:solidFill>
              </a:rPr>
              <a:t>Какие растения, хвойные или лиственные, лучше сажать в городах с загрязнённым воздухом?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203575" y="5805488"/>
            <a:ext cx="3963988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>
                <a:solidFill>
                  <a:srgbClr val="990033"/>
                </a:solidFill>
              </a:rPr>
              <a:t>Лиственные</a:t>
            </a:r>
          </a:p>
        </p:txBody>
      </p:sp>
      <p:sp>
        <p:nvSpPr>
          <p:cNvPr id="20484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5.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4400" dirty="0" smtClean="0"/>
              <a:t> Какая рыба может ударить током?    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0034" y="5500702"/>
            <a:ext cx="626370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800" b="1" dirty="0" smtClean="0">
                <a:solidFill>
                  <a:srgbClr val="990033"/>
                </a:solidFill>
              </a:rPr>
              <a:t>Электрический скат</a:t>
            </a:r>
            <a:endParaRPr lang="ru-RU" sz="4800" b="1" dirty="0">
              <a:solidFill>
                <a:srgbClr val="990033"/>
              </a:solidFill>
            </a:endParaRPr>
          </a:p>
        </p:txBody>
      </p:sp>
      <p:sp>
        <p:nvSpPr>
          <p:cNvPr id="2150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6.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4400" b="1">
                <a:solidFill>
                  <a:srgbClr val="990033"/>
                </a:solidFill>
              </a:rPr>
              <a:t>Как называется самая большая лягушка?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142875" y="5857875"/>
            <a:ext cx="75723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990033"/>
                </a:solidFill>
              </a:rPr>
              <a:t>Лягушка-голиаф 40см длиной</a:t>
            </a:r>
          </a:p>
        </p:txBody>
      </p:sp>
      <p:sp>
        <p:nvSpPr>
          <p:cNvPr id="2253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7.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4400" b="1">
                <a:solidFill>
                  <a:srgbClr val="990033"/>
                </a:solidFill>
              </a:rPr>
              <a:t>Что такое смог?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7188" y="5429250"/>
            <a:ext cx="75723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990033"/>
                </a:solidFill>
              </a:rPr>
              <a:t>Густые туманы содержащие пыль и вредные газы</a:t>
            </a:r>
          </a:p>
        </p:txBody>
      </p:sp>
      <p:sp>
        <p:nvSpPr>
          <p:cNvPr id="2355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ChangeArrowheads="1"/>
          </p:cNvSpPr>
          <p:nvPr/>
        </p:nvSpPr>
        <p:spPr bwMode="auto">
          <a:xfrm>
            <a:off x="395288" y="549275"/>
            <a:ext cx="828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8.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4400" b="1">
                <a:solidFill>
                  <a:srgbClr val="990033"/>
                </a:solidFill>
              </a:rPr>
              <a:t>Это дерево растёт в пустынях и полупустынях Средней Азии, Ирана, Афганистана. Его древесина такая плотная и тяжёлая, что тонет в воде.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786188" y="5857875"/>
            <a:ext cx="2571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990033"/>
                </a:solidFill>
              </a:rPr>
              <a:t>Саксаул</a:t>
            </a:r>
          </a:p>
        </p:txBody>
      </p:sp>
      <p:sp>
        <p:nvSpPr>
          <p:cNvPr id="24580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507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9.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4400" b="1">
                <a:solidFill>
                  <a:srgbClr val="990033"/>
                </a:solidFill>
              </a:rPr>
              <a:t>В былые времена это растение называли солдатской травой: оно не боится ни мороза, ни жары, ни плохой почвы. Оно останавливает кровь и заживляет раны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428875" y="5857875"/>
            <a:ext cx="3929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>
                <a:solidFill>
                  <a:srgbClr val="990033"/>
                </a:solidFill>
              </a:rPr>
              <a:t>Тысячелистник</a:t>
            </a:r>
          </a:p>
        </p:txBody>
      </p:sp>
      <p:sp>
        <p:nvSpPr>
          <p:cNvPr id="25604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 smtClean="0">
                <a:solidFill>
                  <a:srgbClr val="990033"/>
                </a:solidFill>
              </a:rPr>
              <a:t>10.</a:t>
            </a:r>
            <a:r>
              <a:rPr lang="ru-RU" sz="4400" dirty="0" smtClean="0"/>
              <a:t>Какое</a:t>
            </a:r>
            <a:r>
              <a:rPr lang="ru-RU" sz="4400" dirty="0" smtClean="0"/>
              <a:t>..животное..называют.«Кораблем..пустыни»? 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2428875" y="5857875"/>
            <a:ext cx="39290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Верблюд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662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11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3600" dirty="0" smtClean="0"/>
              <a:t>Какое животное является символом мудрости ?</a:t>
            </a:r>
            <a:r>
              <a:rPr lang="ru-RU" sz="2400" dirty="0" smtClean="0"/>
              <a:t> 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endParaRPr lang="ru-RU" sz="44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0063" y="5857875"/>
            <a:ext cx="685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 dirty="0" smtClean="0">
                <a:solidFill>
                  <a:srgbClr val="990033"/>
                </a:solidFill>
              </a:rPr>
              <a:t>Змея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765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12.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3600" b="1">
                <a:solidFill>
                  <a:srgbClr val="990033"/>
                </a:solidFill>
              </a:rPr>
              <a:t>Удар лапы африканского страуса намного сильнее лошадиного копыта. Но в случае нападения отогнать птицу несложно, причём безо всякого вреда для неё. Как это сделать?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57188" y="5286375"/>
            <a:ext cx="76438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990033"/>
                </a:solidFill>
              </a:rPr>
              <a:t>Поднять над головой палку с надетым на неё головным убором: страус нападает только на тех противников, которые ниже его ростом.</a:t>
            </a:r>
          </a:p>
        </p:txBody>
      </p:sp>
      <p:sp>
        <p:nvSpPr>
          <p:cNvPr id="2867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13.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r>
              <a:rPr lang="ru-RU" sz="3600" b="1">
                <a:solidFill>
                  <a:srgbClr val="990033"/>
                </a:solidFill>
              </a:rPr>
              <a:t>Какие птицы сохраняют супружескую верность на всю жизнь?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42910" y="5715016"/>
            <a:ext cx="30718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990033"/>
                </a:solidFill>
              </a:rPr>
              <a:t>Лебеди</a:t>
            </a:r>
            <a:endParaRPr lang="ru-RU" sz="2800" b="1" dirty="0">
              <a:solidFill>
                <a:srgbClr val="990033"/>
              </a:solidFill>
            </a:endParaRPr>
          </a:p>
        </p:txBody>
      </p:sp>
      <p:sp>
        <p:nvSpPr>
          <p:cNvPr id="29700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dirty="0">
                <a:solidFill>
                  <a:srgbClr val="990033"/>
                </a:solidFill>
              </a:rPr>
              <a:t>14.</a:t>
            </a:r>
            <a:r>
              <a:rPr lang="ru-RU" sz="2400" b="1" dirty="0">
                <a:solidFill>
                  <a:srgbClr val="990033"/>
                </a:solidFill>
              </a:rPr>
              <a:t>	</a:t>
            </a:r>
            <a:r>
              <a:rPr lang="ru-RU" sz="3600" b="1" dirty="0">
                <a:solidFill>
                  <a:srgbClr val="990033"/>
                </a:solidFill>
              </a:rPr>
              <a:t>В какую погоду выбросы промышленных предприятий в атмосферу особенно опасны?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00063" y="6072188"/>
            <a:ext cx="58578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990033"/>
                </a:solidFill>
              </a:rPr>
              <a:t>В безветренную и влажную</a:t>
            </a:r>
          </a:p>
        </p:txBody>
      </p:sp>
      <p:sp>
        <p:nvSpPr>
          <p:cNvPr id="30724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15.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endParaRPr lang="ru-RU" sz="3600" b="1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286250" y="6072188"/>
            <a:ext cx="2357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990033"/>
                </a:solidFill>
              </a:rPr>
              <a:t>одуванчик</a:t>
            </a:r>
          </a:p>
        </p:txBody>
      </p:sp>
      <p:sp>
        <p:nvSpPr>
          <p:cNvPr id="31748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642918"/>
            <a:ext cx="6715172" cy="212365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400" b="1" dirty="0">
                <a:ln w="1905">
                  <a:solidFill>
                    <a:srgbClr val="00B0F0"/>
                  </a:solidFill>
                </a:ln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Какой цветок отцветая,  разлетается на все стороны света  ?</a:t>
            </a:r>
            <a:endParaRPr lang="ru-RU" sz="4400" dirty="0">
              <a:solidFill>
                <a:srgbClr val="86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>
                <a:solidFill>
                  <a:srgbClr val="990033"/>
                </a:solidFill>
              </a:rPr>
              <a:t>16.</a:t>
            </a:r>
            <a:r>
              <a:rPr lang="ru-RU" sz="2400" b="1">
                <a:solidFill>
                  <a:srgbClr val="990033"/>
                </a:solidFill>
              </a:rPr>
              <a:t>	</a:t>
            </a:r>
            <a:endParaRPr lang="ru-RU" sz="3600" b="1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4286250" y="6072188"/>
            <a:ext cx="23574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990033"/>
                </a:solidFill>
              </a:rPr>
              <a:t>роза</a:t>
            </a:r>
          </a:p>
        </p:txBody>
      </p:sp>
      <p:sp>
        <p:nvSpPr>
          <p:cNvPr id="32772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785918" y="642918"/>
            <a:ext cx="6643734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4000" b="1" dirty="0">
                <a:ln w="1905">
                  <a:solidFill>
                    <a:srgbClr val="00B0F0"/>
                  </a:solidFill>
                </a:ln>
                <a:solidFill>
                  <a:srgbClr val="86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Какой цветок называют царицей цветов?</a:t>
            </a:r>
            <a:endParaRPr lang="ru-RU" sz="4000" dirty="0">
              <a:solidFill>
                <a:srgbClr val="86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>
                <a:solidFill>
                  <a:srgbClr val="990033"/>
                </a:solidFill>
              </a:rPr>
              <a:t>1</a:t>
            </a:r>
            <a:r>
              <a:rPr lang="en-US" sz="6000" b="1" dirty="0">
                <a:solidFill>
                  <a:srgbClr val="990033"/>
                </a:solidFill>
              </a:rPr>
              <a:t>7</a:t>
            </a:r>
            <a:r>
              <a:rPr lang="ru-RU" sz="6000" b="1" dirty="0" smtClean="0">
                <a:solidFill>
                  <a:srgbClr val="990033"/>
                </a:solidFill>
              </a:rPr>
              <a:t>.</a:t>
            </a:r>
            <a:r>
              <a:rPr lang="ru-RU" sz="2400" dirty="0" smtClean="0"/>
              <a:t> </a:t>
            </a:r>
            <a:r>
              <a:rPr lang="ru-RU" sz="4000" dirty="0" smtClean="0"/>
              <a:t>Кто носит крепость на себе? </a:t>
            </a:r>
            <a:r>
              <a:rPr lang="ru-RU" sz="4000" b="1" dirty="0">
                <a:solidFill>
                  <a:srgbClr val="990033"/>
                </a:solidFill>
              </a:rPr>
              <a:t>	</a:t>
            </a:r>
            <a:endParaRPr lang="ru-RU" sz="4000" b="1" dirty="0">
              <a:solidFill>
                <a:srgbClr val="860000"/>
              </a:solidFill>
            </a:endParaRPr>
          </a:p>
        </p:txBody>
      </p:sp>
      <p:sp>
        <p:nvSpPr>
          <p:cNvPr id="33796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7" name="Прямоугольник 5"/>
          <p:cNvSpPr>
            <a:spLocks noChangeArrowheads="1"/>
          </p:cNvSpPr>
          <p:nvPr/>
        </p:nvSpPr>
        <p:spPr bwMode="auto">
          <a:xfrm>
            <a:off x="1785938" y="642938"/>
            <a:ext cx="664368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4000">
              <a:solidFill>
                <a:srgbClr val="86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000" b="1" dirty="0" smtClean="0">
                <a:solidFill>
                  <a:srgbClr val="990033"/>
                </a:solidFill>
              </a:rPr>
              <a:t>18.</a:t>
            </a:r>
            <a:r>
              <a:rPr lang="ru-RU" sz="2400" dirty="0" smtClean="0">
                <a:solidFill>
                  <a:schemeClr val="folHlink"/>
                </a:solidFill>
              </a:rPr>
              <a:t> </a:t>
            </a:r>
            <a:r>
              <a:rPr lang="ru-RU" sz="3600" dirty="0">
                <a:solidFill>
                  <a:srgbClr val="860000"/>
                </a:solidFill>
              </a:rPr>
              <a:t>Как переводится название «Гринпис»?</a:t>
            </a:r>
          </a:p>
          <a:p>
            <a:r>
              <a:rPr lang="ru-RU" sz="2400" b="1" dirty="0">
                <a:solidFill>
                  <a:srgbClr val="990033"/>
                </a:solidFill>
              </a:rPr>
              <a:t>	</a:t>
            </a:r>
            <a:endParaRPr lang="ru-RU" sz="3600" b="1" dirty="0">
              <a:solidFill>
                <a:srgbClr val="990033"/>
              </a:solidFill>
            </a:endParaRP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3214688" y="6072188"/>
            <a:ext cx="3429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990033"/>
                </a:solidFill>
              </a:rPr>
              <a:t>Зелёный мир</a:t>
            </a:r>
          </a:p>
        </p:txBody>
      </p:sp>
      <p:sp>
        <p:nvSpPr>
          <p:cNvPr id="34820" name="AutoShape 6">
            <a:hlinkClick r:id="rId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027988" y="6021388"/>
            <a:ext cx="865187" cy="647700"/>
          </a:xfrm>
          <a:prstGeom prst="actionButtonBackPrevious">
            <a:avLst/>
          </a:prstGeom>
          <a:solidFill>
            <a:srgbClr val="9933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34821" name="Picture 4" descr="greenpeac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0" y="2071688"/>
            <a:ext cx="3457575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57250"/>
            <a:ext cx="7696200" cy="3867150"/>
          </a:xfrm>
          <a:solidFill>
            <a:schemeClr val="bg1"/>
          </a:solidFill>
        </p:spPr>
        <p:txBody>
          <a:bodyPr/>
          <a:lstStyle/>
          <a:p>
            <a:pPr algn="ctr">
              <a:buFontTx/>
              <a:buNone/>
            </a:pPr>
            <a:r>
              <a:rPr lang="ru-RU" sz="2000" smtClean="0">
                <a:solidFill>
                  <a:schemeClr val="folHlink"/>
                </a:solidFill>
              </a:rPr>
              <a:t>Разгадай ребусы:</a:t>
            </a:r>
          </a:p>
          <a:p>
            <a:pPr algn="ctr">
              <a:buFontTx/>
              <a:buNone/>
            </a:pPr>
            <a:endParaRPr lang="ru-RU" sz="200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ru-RU" sz="2000" smtClean="0">
              <a:solidFill>
                <a:schemeClr val="folHlink"/>
              </a:solidFill>
            </a:endParaRPr>
          </a:p>
          <a:p>
            <a:pPr>
              <a:buFontTx/>
              <a:buNone/>
            </a:pPr>
            <a:endParaRPr lang="ru-RU" sz="2000" smtClean="0">
              <a:solidFill>
                <a:schemeClr val="folHlink"/>
              </a:solidFill>
            </a:endParaRPr>
          </a:p>
        </p:txBody>
      </p:sp>
      <p:sp>
        <p:nvSpPr>
          <p:cNvPr id="36867" name="WordArt 4"/>
          <p:cNvSpPr>
            <a:spLocks noChangeArrowheads="1" noChangeShapeType="1" noTextEdit="1"/>
          </p:cNvSpPr>
          <p:nvPr/>
        </p:nvSpPr>
        <p:spPr bwMode="auto">
          <a:xfrm>
            <a:off x="1066800" y="1905000"/>
            <a:ext cx="2987675" cy="21288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с3ж</a:t>
            </a:r>
          </a:p>
        </p:txBody>
      </p:sp>
      <p:sp>
        <p:nvSpPr>
          <p:cNvPr id="28677" name="WordArt 5"/>
          <p:cNvSpPr>
            <a:spLocks noChangeArrowheads="1" noChangeShapeType="1" noTextEdit="1"/>
          </p:cNvSpPr>
          <p:nvPr/>
        </p:nvSpPr>
        <p:spPr bwMode="auto">
          <a:xfrm>
            <a:off x="4953000" y="3657600"/>
            <a:ext cx="3387725" cy="26241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legacyPerspectiveBottomRight">
                <a:rot lat="0" lon="21239994" rev="0"/>
              </a:camera>
              <a:lightRig rig="legacyHarsh3" dir="l"/>
            </a:scene3d>
            <a:sp3d extrusionH="430200" prstMaterial="legacyMatte">
              <a:extrusionClr>
                <a:srgbClr val="C0C0C0"/>
              </a:extrusionClr>
            </a:sp3d>
          </a:bodyPr>
          <a:lstStyle/>
          <a:p>
            <a:pPr algn="ctr"/>
            <a:r>
              <a:rPr lang="ru-RU" sz="36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DCEBF5"/>
                    </a:gs>
                    <a:gs pos="8000">
                      <a:srgbClr val="83A7C3"/>
                    </a:gs>
                    <a:gs pos="13000">
                      <a:srgbClr val="768FB9"/>
                    </a:gs>
                    <a:gs pos="21001">
                      <a:srgbClr val="83A7C3"/>
                    </a:gs>
                    <a:gs pos="52000">
                      <a:srgbClr val="FFFFFF"/>
                    </a:gs>
                    <a:gs pos="56000">
                      <a:srgbClr val="9C6563"/>
                    </a:gs>
                    <a:gs pos="58000">
                      <a:srgbClr val="80302D"/>
                    </a:gs>
                    <a:gs pos="71001">
                      <a:srgbClr val="C0524E"/>
                    </a:gs>
                    <a:gs pos="94000">
                      <a:srgbClr val="EBDAD4"/>
                    </a:gs>
                    <a:gs pos="100000">
                      <a:srgbClr val="55261C"/>
                    </a:gs>
                  </a:gsLst>
                  <a:lin ang="5400000" scaled="1"/>
                </a:gradFill>
                <a:latin typeface="Arial"/>
                <a:cs typeface="Arial"/>
              </a:rPr>
              <a:t>40а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Рисунок 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381000"/>
            <a:ext cx="10985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Рисунок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685800"/>
            <a:ext cx="7572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Рисунок 1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685800"/>
            <a:ext cx="121920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Рисунок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3800" y="838200"/>
            <a:ext cx="91440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0" y="17303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7895" name="Rectangle 9"/>
          <p:cNvSpPr>
            <a:spLocks noChangeArrowheads="1"/>
          </p:cNvSpPr>
          <p:nvPr/>
        </p:nvSpPr>
        <p:spPr bwMode="auto">
          <a:xfrm>
            <a:off x="457200" y="2171700"/>
            <a:ext cx="518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    </a:t>
            </a:r>
            <a:r>
              <a:rPr lang="ru-RU" sz="1400" b="1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1                      1, 2, 3                 1, 2                              1</a:t>
            </a:r>
            <a:endParaRPr lang="ru-RU" sz="1400"/>
          </a:p>
        </p:txBody>
      </p:sp>
      <p:sp>
        <p:nvSpPr>
          <p:cNvPr id="37896" name="WordArt 10"/>
          <p:cNvSpPr>
            <a:spLocks noChangeArrowheads="1" noChangeShapeType="1" noTextEdit="1"/>
          </p:cNvSpPr>
          <p:nvPr/>
        </p:nvSpPr>
        <p:spPr bwMode="auto">
          <a:xfrm>
            <a:off x="4724400" y="2667000"/>
            <a:ext cx="3067050" cy="3581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9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37897" name="WordArt 11"/>
          <p:cNvSpPr>
            <a:spLocks noChangeArrowheads="1" noChangeShapeType="1" noTextEdit="1"/>
          </p:cNvSpPr>
          <p:nvPr/>
        </p:nvSpPr>
        <p:spPr bwMode="auto">
          <a:xfrm>
            <a:off x="5638800" y="4114800"/>
            <a:ext cx="12192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latin typeface="Arial"/>
                <a:cs typeface="Arial"/>
              </a:rPr>
              <a:t>рона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268413"/>
            <a:ext cx="6430963" cy="450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кругленный прямоугольник 3"/>
          <p:cNvSpPr/>
          <p:nvPr/>
        </p:nvSpPr>
        <p:spPr>
          <a:xfrm>
            <a:off x="5868144" y="548680"/>
            <a:ext cx="2653352" cy="637812"/>
          </a:xfrm>
          <a:prstGeom prst="roundRect">
            <a:avLst/>
          </a:prstGeom>
          <a:blipFill>
            <a:blip r:embed="rId3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комар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8144" y="548680"/>
            <a:ext cx="2664296" cy="648072"/>
          </a:xfrm>
          <a:prstGeom prst="roundRect">
            <a:avLst/>
          </a:prstGeom>
          <a:blipFill>
            <a:blip r:embed="rId4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867400" y="549275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868144" y="548680"/>
            <a:ext cx="2653352" cy="637812"/>
          </a:xfrm>
          <a:prstGeom prst="roundRect">
            <a:avLst/>
          </a:prstGeom>
          <a:blipFill>
            <a:blip r:embed="rId2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ласточка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548680"/>
            <a:ext cx="2664296" cy="648072"/>
          </a:xfrm>
          <a:prstGeom prst="roundRect">
            <a:avLst/>
          </a:prstGeom>
          <a:blipFill>
            <a:blip r:embed="rId3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7400" y="549275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1274" name="Picture 1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088" y="1268413"/>
            <a:ext cx="7542212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5868144" y="620688"/>
            <a:ext cx="2653352" cy="637812"/>
          </a:xfrm>
          <a:prstGeom prst="roundRect">
            <a:avLst/>
          </a:prstGeom>
          <a:blipFill>
            <a:blip r:embed="rId2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сова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620688"/>
            <a:ext cx="2664296" cy="648072"/>
          </a:xfrm>
          <a:prstGeom prst="roundRect">
            <a:avLst/>
          </a:prstGeom>
          <a:blipFill>
            <a:blip r:embed="rId3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7400" y="620713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5370" name="Picture 1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85963" y="576263"/>
            <a:ext cx="51720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"/>
          <p:cNvGrpSpPr>
            <a:grpSpLocks/>
          </p:cNvGrpSpPr>
          <p:nvPr/>
        </p:nvGrpSpPr>
        <p:grpSpPr bwMode="auto">
          <a:xfrm>
            <a:off x="639763" y="1125538"/>
            <a:ext cx="7775575" cy="4972050"/>
            <a:chOff x="639435" y="1124744"/>
            <a:chExt cx="7775729" cy="4972050"/>
          </a:xfrm>
        </p:grpSpPr>
        <p:pic>
          <p:nvPicPr>
            <p:cNvPr id="14347" name="Picture 2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2765620">
              <a:off x="468016" y="2021341"/>
              <a:ext cx="3730094" cy="33872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8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347864" y="1124744"/>
              <a:ext cx="5067300" cy="4972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Скругленный прямоугольник 5"/>
          <p:cNvSpPr/>
          <p:nvPr/>
        </p:nvSpPr>
        <p:spPr>
          <a:xfrm>
            <a:off x="5868144" y="548680"/>
            <a:ext cx="2653352" cy="637812"/>
          </a:xfrm>
          <a:prstGeom prst="roundRect">
            <a:avLst/>
          </a:prstGeom>
          <a:blipFill>
            <a:blip r:embed="rId4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раки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868144" y="548680"/>
            <a:ext cx="2664296" cy="648072"/>
          </a:xfrm>
          <a:prstGeom prst="roundRect">
            <a:avLst/>
          </a:prstGeom>
          <a:blipFill>
            <a:blip r:embed="rId5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867400" y="549275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350" y="476250"/>
            <a:ext cx="5400675" cy="592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5868144" y="548680"/>
            <a:ext cx="2653352" cy="637812"/>
          </a:xfrm>
          <a:prstGeom prst="roundRect">
            <a:avLst/>
          </a:prstGeom>
          <a:blipFill>
            <a:blip r:embed="rId3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лиса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548680"/>
            <a:ext cx="2664296" cy="648072"/>
          </a:xfrm>
          <a:prstGeom prst="roundRect">
            <a:avLst/>
          </a:prstGeom>
          <a:blipFill>
            <a:blip r:embed="rId4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7400" y="549275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404813"/>
            <a:ext cx="4679950" cy="602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5868144" y="620688"/>
            <a:ext cx="2653352" cy="637812"/>
          </a:xfrm>
          <a:prstGeom prst="roundRect">
            <a:avLst/>
          </a:prstGeom>
          <a:blipFill>
            <a:blip r:embed="rId3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корова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620688"/>
            <a:ext cx="2664296" cy="648072"/>
          </a:xfrm>
          <a:prstGeom prst="roundRect">
            <a:avLst/>
          </a:prstGeom>
          <a:blipFill>
            <a:blip r:embed="rId4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7400" y="620713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172450" y="5949950"/>
            <a:ext cx="431800" cy="431800"/>
          </a:xfrm>
          <a:prstGeom prst="actionButtonForwardNex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4213" y="1557338"/>
            <a:ext cx="7839075" cy="337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5868144" y="548680"/>
            <a:ext cx="2653352" cy="637812"/>
          </a:xfrm>
          <a:prstGeom prst="roundRect">
            <a:avLst/>
          </a:prstGeom>
          <a:blipFill>
            <a:blip r:embed="rId4" cstate="screen"/>
            <a:tile tx="0" ty="0" sx="100000" sy="100000" flip="none" algn="tl"/>
          </a:blip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тритон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868144" y="548680"/>
            <a:ext cx="2664296" cy="648072"/>
          </a:xfrm>
          <a:prstGeom prst="roundRect">
            <a:avLst/>
          </a:prstGeom>
          <a:blipFill>
            <a:blip r:embed="rId5" cstate="screen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rPr>
              <a:t>ОТВЕТ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67400" y="549275"/>
            <a:ext cx="2663825" cy="638175"/>
          </a:xfrm>
          <a:prstGeom prst="roundRect">
            <a:avLst/>
          </a:prstGeom>
          <a:solidFill>
            <a:schemeClr val="accent1">
              <a:alpha val="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7000" dirty="0">
              <a:solidFill>
                <a:prstClr val="white"/>
              </a:solidFill>
              <a:latin typeface="Bookman Old Style" pitchFamily="18" charset="0"/>
            </a:endParaRPr>
          </a:p>
        </p:txBody>
      </p:sp>
      <p:sp>
        <p:nvSpPr>
          <p:cNvPr id="6" name="Управляющая кнопка: настраиваемая 5">
            <a:hlinkClick r:id="" action="ppaction://hlinkshowjump?jump=endshow" highlightClick="1"/>
          </p:cNvPr>
          <p:cNvSpPr/>
          <p:nvPr/>
        </p:nvSpPr>
        <p:spPr>
          <a:xfrm>
            <a:off x="7308850" y="6021388"/>
            <a:ext cx="1295400" cy="360362"/>
          </a:xfrm>
          <a:prstGeom prst="actionButtonBlank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ВЫХОД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357188" y="357188"/>
            <a:ext cx="8280400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7200" b="1">
              <a:solidFill>
                <a:srgbClr val="990033"/>
              </a:solidFill>
            </a:endParaRPr>
          </a:p>
          <a:p>
            <a:pPr algn="ctr"/>
            <a:r>
              <a:rPr lang="en-US" sz="7200" b="1">
                <a:solidFill>
                  <a:srgbClr val="990033"/>
                </a:solidFill>
              </a:rPr>
              <a:t>C</a:t>
            </a:r>
            <a:r>
              <a:rPr lang="ru-RU" sz="7200" b="1">
                <a:solidFill>
                  <a:srgbClr val="990033"/>
                </a:solidFill>
              </a:rPr>
              <a:t>ПАСИБО </a:t>
            </a:r>
          </a:p>
          <a:p>
            <a:pPr algn="ctr"/>
            <a:r>
              <a:rPr lang="ru-RU" sz="7200" b="1">
                <a:solidFill>
                  <a:srgbClr val="990033"/>
                </a:solidFill>
              </a:rPr>
              <a:t>ЗА ИГРУ!</a:t>
            </a:r>
            <a:endParaRPr lang="ru-RU" sz="7200" b="1">
              <a:solidFill>
                <a:srgbClr val="86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</TotalTime>
  <Words>442</Words>
  <Application>Microsoft Office PowerPoint</Application>
  <PresentationFormat>Экран (4:3)</PresentationFormat>
  <Paragraphs>175</Paragraphs>
  <Slides>54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54</vt:i4>
      </vt:variant>
    </vt:vector>
  </HeadingPairs>
  <TitlesOfParts>
    <vt:vector size="55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</vt:vector>
  </TitlesOfParts>
  <Company>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Talgat</cp:lastModifiedBy>
  <cp:revision>36</cp:revision>
  <dcterms:created xsi:type="dcterms:W3CDTF">2007-08-31T02:20:18Z</dcterms:created>
  <dcterms:modified xsi:type="dcterms:W3CDTF">2017-02-18T07:46:21Z</dcterms:modified>
</cp:coreProperties>
</file>